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0" r:id="rId4"/>
    <p:sldId id="269" r:id="rId5"/>
    <p:sldId id="271" r:id="rId6"/>
    <p:sldId id="276" r:id="rId7"/>
    <p:sldId id="275" r:id="rId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36176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46429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47207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112889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40594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9964FF60-CFF6-429F-9C7B-EE15A1AE63FC}" type="datetimeFigureOut">
              <a:rPr lang="nl-BE" smtClean="0"/>
              <a:t>14/10/2022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252785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9964FF60-CFF6-429F-9C7B-EE15A1AE63FC}" type="datetimeFigureOut">
              <a:rPr lang="nl-BE" smtClean="0"/>
              <a:t>14/10/2022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5071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9964FF60-CFF6-429F-9C7B-EE15A1AE63FC}" type="datetimeFigureOut">
              <a:rPr lang="nl-BE" smtClean="0"/>
              <a:t>14/10/2022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39425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964FF60-CFF6-429F-9C7B-EE15A1AE63FC}" type="datetimeFigureOut">
              <a:rPr lang="nl-BE" smtClean="0"/>
              <a:t>14/10/2022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149145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964FF60-CFF6-429F-9C7B-EE15A1AE63FC}" type="datetimeFigureOut">
              <a:rPr lang="nl-BE" smtClean="0"/>
              <a:t>14/10/2022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85335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964FF60-CFF6-429F-9C7B-EE15A1AE63FC}" type="datetimeFigureOut">
              <a:rPr lang="nl-BE" smtClean="0"/>
              <a:t>14/10/2022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B55999B-3EE1-4C7D-BE6C-A2F913F6659A}" type="slidenum">
              <a:rPr lang="nl-BE" smtClean="0"/>
              <a:t>‹nr.›</a:t>
            </a:fld>
            <a:endParaRPr lang="nl-BE"/>
          </a:p>
        </p:txBody>
      </p:sp>
    </p:spTree>
    <p:extLst>
      <p:ext uri="{BB962C8B-B14F-4D97-AF65-F5344CB8AC3E}">
        <p14:creationId xmlns:p14="http://schemas.microsoft.com/office/powerpoint/2010/main" val="295142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4FF60-CFF6-429F-9C7B-EE15A1AE63FC}" type="datetimeFigureOut">
              <a:rPr lang="nl-BE" smtClean="0"/>
              <a:t>14/10/2022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5999B-3EE1-4C7D-BE6C-A2F913F6659A}" type="slidenum">
              <a:rPr lang="nl-BE" smtClean="0"/>
              <a:t>‹nr.›</a:t>
            </a:fld>
            <a:endParaRPr lang="nl-BE"/>
          </a:p>
        </p:txBody>
      </p:sp>
    </p:spTree>
    <p:extLst>
      <p:ext uri="{BB962C8B-B14F-4D97-AF65-F5344CB8AC3E}">
        <p14:creationId xmlns:p14="http://schemas.microsoft.com/office/powerpoint/2010/main" val="273873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b="1" dirty="0">
                <a:latin typeface="Helvetica" pitchFamily="34" charset="0"/>
              </a:rPr>
              <a:t>Heilige Familie Schaarbeek</a:t>
            </a:r>
            <a:br>
              <a:rPr lang="nl-BE" b="1" dirty="0">
                <a:latin typeface="Helvetica" pitchFamily="34" charset="0"/>
              </a:rPr>
            </a:br>
            <a:endParaRPr lang="nl-BE" b="1" dirty="0">
              <a:latin typeface="Helvetica" pitchFamily="34" charset="0"/>
            </a:endParaRPr>
          </a:p>
        </p:txBody>
      </p:sp>
      <p:sp>
        <p:nvSpPr>
          <p:cNvPr id="3" name="Ondertitel 2"/>
          <p:cNvSpPr>
            <a:spLocks noGrp="1"/>
          </p:cNvSpPr>
          <p:nvPr>
            <p:ph type="subTitle" idx="1"/>
          </p:nvPr>
        </p:nvSpPr>
        <p:spPr/>
        <p:txBody>
          <a:bodyPr/>
          <a:lstStyle/>
          <a:p>
            <a:endParaRPr lang="nl-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88" y="4005064"/>
            <a:ext cx="14700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36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522514"/>
          </a:xfrm>
        </p:spPr>
        <p:txBody>
          <a:bodyPr>
            <a:noAutofit/>
          </a:bodyPr>
          <a:lstStyle/>
          <a:p>
            <a:pPr algn="l"/>
            <a:r>
              <a:rPr lang="nl-BE" sz="2400" b="1" dirty="0">
                <a:latin typeface="Helvetica" pitchFamily="34" charset="0"/>
              </a:rPr>
              <a:t>De boom als logo ?</a:t>
            </a:r>
            <a:br>
              <a:rPr lang="nl-BE" sz="2400" b="1" dirty="0">
                <a:latin typeface="Helvetica" pitchFamily="34" charset="0"/>
              </a:rPr>
            </a:br>
            <a:r>
              <a:rPr lang="nl-BE" sz="2400" dirty="0">
                <a:latin typeface="Helvetica" pitchFamily="34" charset="0"/>
              </a:rPr>
              <a:t>Historisch stonden er lang geleden een pak olmen/iepen op de plaats waar nu de school staat.</a:t>
            </a:r>
            <a:br>
              <a:rPr lang="nl-BE" sz="2400" dirty="0">
                <a:latin typeface="Helvetica" pitchFamily="34" charset="0"/>
              </a:rPr>
            </a:br>
            <a:r>
              <a:rPr lang="nl-BE" sz="2400" dirty="0">
                <a:latin typeface="Helvetica" pitchFamily="34" charset="0"/>
              </a:rPr>
              <a:t>De boom heeft vele kleuren omdat de wijk een talige, culturele en sociale mix bezit en omdat verschillende onderwijsdomeinen actief op school aanwezig zijn. De school en ouders zijn een afspiegeling van deze buurt .</a:t>
            </a:r>
            <a:br>
              <a:rPr lang="nl-BE" sz="2400" dirty="0">
                <a:latin typeface="Helvetica" pitchFamily="34" charset="0"/>
              </a:rPr>
            </a:br>
            <a:r>
              <a:rPr lang="nl-BE" sz="2400" dirty="0">
                <a:latin typeface="Helvetica" pitchFamily="34" charset="0"/>
              </a:rPr>
              <a:t>De stam blijft ons onderwijs met als takken welbevinden, betrokkenheid en preventieve zorg als pedagogisch project. </a:t>
            </a:r>
            <a:br>
              <a:rPr lang="nl-BE" sz="2400" dirty="0">
                <a:latin typeface="Helvetica" pitchFamily="34" charset="0"/>
              </a:rPr>
            </a:br>
            <a:r>
              <a:rPr lang="nl-BE" sz="2400" dirty="0">
                <a:latin typeface="Helvetica" pitchFamily="34" charset="0"/>
              </a:rPr>
              <a:t>De rand is gekarteld omdat we nooit “af” zijn. We blijven zoeken naar kwaliteitsverbetering.</a:t>
            </a:r>
            <a:br>
              <a:rPr lang="nl-BE" sz="2400" dirty="0">
                <a:latin typeface="Helvetica" pitchFamily="34" charset="0"/>
              </a:rPr>
            </a:br>
            <a:endParaRPr lang="nl-BE" sz="2400" dirty="0">
              <a:latin typeface="Helvetica"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666" y="4653136"/>
            <a:ext cx="146666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31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a:latin typeface="Helvetica" panose="020B0604020202020204" pitchFamily="34" charset="0"/>
                <a:cs typeface="Helvetica" panose="020B0604020202020204" pitchFamily="34" charset="0"/>
              </a:rPr>
              <a:t>Doenken</a:t>
            </a:r>
            <a:endParaRPr lang="nl-BE" b="1"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p:txBody>
          <a:bodyPr>
            <a:normAutofit fontScale="92500" lnSpcReduction="20000"/>
          </a:bodyPr>
          <a:lstStyle/>
          <a:p>
            <a:r>
              <a:rPr lang="nl-BE" dirty="0">
                <a:latin typeface="Helvetica" panose="020B0604020202020204" pitchFamily="34" charset="0"/>
                <a:cs typeface="Helvetica" panose="020B0604020202020204" pitchFamily="34" charset="0"/>
              </a:rPr>
              <a:t>Als we een antwoord willen bieden op de steeds wisselende eisen zal iedere schoolmedewerker moeten doen en denken.</a:t>
            </a:r>
          </a:p>
          <a:p>
            <a:r>
              <a:rPr lang="nl-BE" dirty="0" err="1">
                <a:latin typeface="Helvetica" panose="020B0604020202020204" pitchFamily="34" charset="0"/>
                <a:cs typeface="Helvetica" panose="020B0604020202020204" pitchFamily="34" charset="0"/>
              </a:rPr>
              <a:t>Doenken</a:t>
            </a:r>
            <a:r>
              <a:rPr lang="nl-BE" dirty="0">
                <a:latin typeface="Helvetica" panose="020B0604020202020204" pitchFamily="34" charset="0"/>
                <a:cs typeface="Helvetica" panose="020B0604020202020204" pitchFamily="34" charset="0"/>
              </a:rPr>
              <a:t> is denken over het doen waardoor de school richting krijgt en de werking bijgestuurd.</a:t>
            </a:r>
          </a:p>
          <a:p>
            <a:r>
              <a:rPr lang="nl-BE" dirty="0">
                <a:latin typeface="Helvetica" panose="020B0604020202020204" pitchFamily="34" charset="0"/>
                <a:cs typeface="Helvetica" panose="020B0604020202020204" pitchFamily="34" charset="0"/>
              </a:rPr>
              <a:t>Ook ouders en leerlingen willen gehoord worden. Ze willen participeren en innoveren. Ze willen meedenken aan kwalitatief onderwijs en een actieve rol spelen. Zij bouwen mee aan de visie.</a:t>
            </a:r>
          </a:p>
          <a:p>
            <a:endParaRPr lang="nl-BE" dirty="0"/>
          </a:p>
        </p:txBody>
      </p:sp>
    </p:spTree>
    <p:extLst>
      <p:ext uri="{BB962C8B-B14F-4D97-AF65-F5344CB8AC3E}">
        <p14:creationId xmlns:p14="http://schemas.microsoft.com/office/powerpoint/2010/main" val="18727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latin typeface="Helvetica" pitchFamily="34" charset="0"/>
              </a:rPr>
              <a:t>Pedagogisch project </a:t>
            </a:r>
            <a:r>
              <a:rPr lang="nl-BE" b="1" dirty="0">
                <a:latin typeface="Helvetica" pitchFamily="34" charset="0"/>
              </a:rPr>
              <a:t>Heilige Familie Schaarbeek</a:t>
            </a:r>
          </a:p>
        </p:txBody>
      </p:sp>
      <p:pic>
        <p:nvPicPr>
          <p:cNvPr id="2050" name="Picture 2">
            <a:hlinkClick r:id="" action="ppaction://hlinkshowjump?jump=nextslide"/>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1844825"/>
            <a:ext cx="208823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jntoelichting 1 3"/>
          <p:cNvSpPr/>
          <p:nvPr/>
        </p:nvSpPr>
        <p:spPr>
          <a:xfrm>
            <a:off x="6444208" y="4077072"/>
            <a:ext cx="2232248" cy="648072"/>
          </a:xfrm>
          <a:prstGeom prst="borderCallout1">
            <a:avLst>
              <a:gd name="adj1" fmla="val 18750"/>
              <a:gd name="adj2" fmla="val -8333"/>
              <a:gd name="adj3" fmla="val -138016"/>
              <a:gd name="adj4" fmla="val -9180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Stam = onderwijs van 0 tot 14 jaar  </a:t>
            </a:r>
          </a:p>
        </p:txBody>
      </p:sp>
      <p:sp>
        <p:nvSpPr>
          <p:cNvPr id="5" name="Lijntoelichting 1 4"/>
          <p:cNvSpPr/>
          <p:nvPr/>
        </p:nvSpPr>
        <p:spPr>
          <a:xfrm>
            <a:off x="395536" y="2852936"/>
            <a:ext cx="2304256" cy="360040"/>
          </a:xfrm>
          <a:prstGeom prst="borderCallout1">
            <a:avLst>
              <a:gd name="adj1" fmla="val 46465"/>
              <a:gd name="adj2" fmla="val 97489"/>
              <a:gd name="adj3" fmla="val 4159"/>
              <a:gd name="adj4" fmla="val 158956"/>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Welbevinden</a:t>
            </a:r>
          </a:p>
        </p:txBody>
      </p:sp>
      <p:sp>
        <p:nvSpPr>
          <p:cNvPr id="6" name="Lijntoelichting 1 5"/>
          <p:cNvSpPr/>
          <p:nvPr/>
        </p:nvSpPr>
        <p:spPr>
          <a:xfrm>
            <a:off x="5796136" y="2276872"/>
            <a:ext cx="2304256" cy="288032"/>
          </a:xfrm>
          <a:prstGeom prst="borderCallout1">
            <a:avLst>
              <a:gd name="adj1" fmla="val 48985"/>
              <a:gd name="adj2" fmla="val -1152"/>
              <a:gd name="adj3" fmla="val 85114"/>
              <a:gd name="adj4" fmla="val -47453"/>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Betrokkenheid</a:t>
            </a:r>
          </a:p>
        </p:txBody>
      </p:sp>
      <p:sp>
        <p:nvSpPr>
          <p:cNvPr id="7" name="Lijntoelichting 1 6"/>
          <p:cNvSpPr/>
          <p:nvPr/>
        </p:nvSpPr>
        <p:spPr>
          <a:xfrm>
            <a:off x="899592" y="1556792"/>
            <a:ext cx="2016224" cy="360040"/>
          </a:xfrm>
          <a:prstGeom prst="borderCallout1">
            <a:avLst>
              <a:gd name="adj1" fmla="val 189073"/>
              <a:gd name="adj2" fmla="val 159921"/>
              <a:gd name="adj3" fmla="val 50111"/>
              <a:gd name="adj4" fmla="val 10003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Preventieve zorg</a:t>
            </a:r>
          </a:p>
        </p:txBody>
      </p:sp>
      <p:sp>
        <p:nvSpPr>
          <p:cNvPr id="9" name="Lijntoelichting 1 8"/>
          <p:cNvSpPr/>
          <p:nvPr/>
        </p:nvSpPr>
        <p:spPr>
          <a:xfrm>
            <a:off x="755576" y="4545124"/>
            <a:ext cx="1440160" cy="360040"/>
          </a:xfrm>
          <a:prstGeom prst="borderCallout1">
            <a:avLst>
              <a:gd name="adj1" fmla="val -431748"/>
              <a:gd name="adj2" fmla="val 234564"/>
              <a:gd name="adj3" fmla="val -23556"/>
              <a:gd name="adj4" fmla="val 50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Brede School</a:t>
            </a:r>
          </a:p>
        </p:txBody>
      </p:sp>
      <p:sp>
        <p:nvSpPr>
          <p:cNvPr id="11" name="Lijntoelichting 1 10"/>
          <p:cNvSpPr/>
          <p:nvPr/>
        </p:nvSpPr>
        <p:spPr>
          <a:xfrm>
            <a:off x="6228184" y="3068960"/>
            <a:ext cx="1872208" cy="288032"/>
          </a:xfrm>
          <a:prstGeom prst="borderCallout1">
            <a:avLst>
              <a:gd name="adj1" fmla="val 51145"/>
              <a:gd name="adj2" fmla="val 1551"/>
              <a:gd name="adj3" fmla="val -96790"/>
              <a:gd name="adj4" fmla="val -80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Mobiliteit</a:t>
            </a:r>
          </a:p>
        </p:txBody>
      </p:sp>
      <p:sp>
        <p:nvSpPr>
          <p:cNvPr id="12" name="Lijntoelichting 1 11"/>
          <p:cNvSpPr/>
          <p:nvPr/>
        </p:nvSpPr>
        <p:spPr>
          <a:xfrm>
            <a:off x="4644008" y="1556792"/>
            <a:ext cx="1152128" cy="252028"/>
          </a:xfrm>
          <a:prstGeom prst="borderCallout1">
            <a:avLst>
              <a:gd name="adj1" fmla="val 96496"/>
              <a:gd name="adj2" fmla="val -1719"/>
              <a:gd name="adj3" fmla="val 233439"/>
              <a:gd name="adj4" fmla="val -32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Talent</a:t>
            </a:r>
          </a:p>
        </p:txBody>
      </p:sp>
      <p:sp>
        <p:nvSpPr>
          <p:cNvPr id="13" name="Lijntoelichting 1 12"/>
          <p:cNvSpPr/>
          <p:nvPr/>
        </p:nvSpPr>
        <p:spPr>
          <a:xfrm>
            <a:off x="1907704" y="2276872"/>
            <a:ext cx="914400" cy="472914"/>
          </a:xfrm>
          <a:prstGeom prst="borderCallout1">
            <a:avLst>
              <a:gd name="adj1" fmla="val 32116"/>
              <a:gd name="adj2" fmla="val 223347"/>
              <a:gd name="adj3" fmla="val 23394"/>
              <a:gd name="adj4" fmla="val 100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Groene School</a:t>
            </a:r>
          </a:p>
        </p:txBody>
      </p:sp>
      <p:sp>
        <p:nvSpPr>
          <p:cNvPr id="14" name="Lijntoelichting 1 13"/>
          <p:cNvSpPr/>
          <p:nvPr/>
        </p:nvSpPr>
        <p:spPr>
          <a:xfrm>
            <a:off x="6372200" y="1682807"/>
            <a:ext cx="1800200" cy="234026"/>
          </a:xfrm>
          <a:prstGeom prst="borderCallout1">
            <a:avLst>
              <a:gd name="adj1" fmla="val 51733"/>
              <a:gd name="adj2" fmla="val 3761"/>
              <a:gd name="adj3" fmla="val 260793"/>
              <a:gd name="adj4" fmla="val -99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Communicatie</a:t>
            </a:r>
          </a:p>
        </p:txBody>
      </p:sp>
    </p:spTree>
    <p:extLst>
      <p:ext uri="{BB962C8B-B14F-4D97-AF65-F5344CB8AC3E}">
        <p14:creationId xmlns:p14="http://schemas.microsoft.com/office/powerpoint/2010/main" val="177491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3008313" cy="1162050"/>
          </a:xfrm>
        </p:spPr>
        <p:txBody>
          <a:bodyPr/>
          <a:lstStyle/>
          <a:p>
            <a:r>
              <a:rPr lang="nl-BE" dirty="0">
                <a:latin typeface="Helvetica" pitchFamily="34" charset="0"/>
              </a:rPr>
              <a:t>Pedagogisch project :</a:t>
            </a:r>
            <a:br>
              <a:rPr lang="nl-BE" dirty="0">
                <a:latin typeface="Helvetica" pitchFamily="34" charset="0"/>
              </a:rPr>
            </a:br>
            <a:r>
              <a:rPr lang="nl-BE" dirty="0">
                <a:latin typeface="Helvetica" pitchFamily="34" charset="0"/>
              </a:rPr>
              <a:t>Welbevinden kinderen via </a:t>
            </a:r>
            <a:r>
              <a:rPr lang="nl-BE" dirty="0" err="1">
                <a:latin typeface="Helvetica" pitchFamily="34" charset="0"/>
              </a:rPr>
              <a:t>axenroos</a:t>
            </a:r>
            <a:r>
              <a:rPr lang="nl-BE" dirty="0">
                <a:latin typeface="Helvetica" pitchFamily="34" charset="0"/>
              </a:rPr>
              <a:t>-werking</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p:txBody>
          <a:bodyPr/>
          <a:lstStyle/>
          <a:p>
            <a:r>
              <a:rPr lang="nl-BE" dirty="0">
                <a:latin typeface="Helvetica" pitchFamily="34" charset="0"/>
              </a:rPr>
              <a:t>1. Uitbouw leerlijn van peuters tot L6</a:t>
            </a:r>
          </a:p>
          <a:p>
            <a:r>
              <a:rPr lang="nl-BE" dirty="0">
                <a:latin typeface="Helvetica" pitchFamily="34" charset="0"/>
              </a:rPr>
              <a:t>3. Geen afzonderlijke lessen maar ingebed in werking</a:t>
            </a:r>
          </a:p>
          <a:p>
            <a:r>
              <a:rPr lang="nl-BE" dirty="0">
                <a:latin typeface="Helvetica" pitchFamily="34" charset="0"/>
              </a:rPr>
              <a:t>4. Participatie via verkozen partij aan het beleid van de school</a:t>
            </a:r>
          </a:p>
          <a:p>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980728"/>
            <a:ext cx="453650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2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latin typeface="Helvetica" pitchFamily="34" charset="0"/>
              </a:rPr>
              <a:t>Pedagogisch project :</a:t>
            </a:r>
            <a:br>
              <a:rPr lang="nl-BE" dirty="0">
                <a:latin typeface="Helvetica" pitchFamily="34" charset="0"/>
              </a:rPr>
            </a:br>
            <a:r>
              <a:rPr lang="nl-BE" dirty="0">
                <a:latin typeface="Helvetica" pitchFamily="34" charset="0"/>
              </a:rPr>
              <a:t>Betrokkenheid kinderen via MI-werking</a:t>
            </a:r>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p:txBody>
          <a:bodyPr/>
          <a:lstStyle/>
          <a:p>
            <a:pPr lvl="0"/>
            <a:r>
              <a:rPr lang="nl-BE" dirty="0">
                <a:latin typeface="Helvetica" pitchFamily="34" charset="0"/>
              </a:rPr>
              <a:t>1. Gebruik observatiegegevens MI bij de groepssamenstelling van kinderen in de klas.</a:t>
            </a:r>
          </a:p>
          <a:p>
            <a:r>
              <a:rPr lang="nl-BE" dirty="0">
                <a:latin typeface="Helvetica" pitchFamily="34" charset="0"/>
              </a:rPr>
              <a:t>2. Geen afzonderlijke lessen wel werkvormen !</a:t>
            </a:r>
          </a:p>
          <a:p>
            <a:r>
              <a:rPr lang="nl-BE" dirty="0">
                <a:latin typeface="Helvetica" pitchFamily="34" charset="0"/>
              </a:rPr>
              <a:t>3. Uitbouw talentontwikkeling kinderen (ook naschools en in IBO)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0648"/>
            <a:ext cx="511256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6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Helvetica" pitchFamily="34" charset="0"/>
              </a:rPr>
              <a:t>Pedagogisch project </a:t>
            </a:r>
            <a:r>
              <a:rPr lang="nl-BE">
                <a:latin typeface="Helvetica" pitchFamily="34" charset="0"/>
              </a:rPr>
              <a:t>: Preventieve zorg </a:t>
            </a:r>
            <a:endParaRPr lang="nl-BE" dirty="0">
              <a:latin typeface="Helvetica" pitchFamily="34" charset="0"/>
            </a:endParaRPr>
          </a:p>
        </p:txBody>
      </p:sp>
      <p:sp>
        <p:nvSpPr>
          <p:cNvPr id="3" name="Tijdelijke aanduiding voor inhoud 2"/>
          <p:cNvSpPr>
            <a:spLocks noGrp="1"/>
          </p:cNvSpPr>
          <p:nvPr>
            <p:ph idx="1"/>
          </p:nvPr>
        </p:nvSpPr>
        <p:spPr>
          <a:xfrm>
            <a:off x="3575050" y="273050"/>
            <a:ext cx="5111750" cy="6324302"/>
          </a:xfrm>
        </p:spPr>
        <p:txBody>
          <a:bodyPr>
            <a:normAutofit fontScale="25000" lnSpcReduction="20000"/>
          </a:bodyPr>
          <a:lstStyle/>
          <a:p>
            <a:pPr marL="0" indent="0" algn="ctr">
              <a:buNone/>
            </a:pPr>
            <a:r>
              <a:rPr lang="nl-BE" sz="4300" b="1" dirty="0">
                <a:solidFill>
                  <a:schemeClr val="tx2">
                    <a:lumMod val="60000"/>
                    <a:lumOff val="40000"/>
                  </a:schemeClr>
                </a:solidFill>
                <a:latin typeface="Helvetica" pitchFamily="34" charset="0"/>
              </a:rPr>
              <a:t>ZORGVISIE</a:t>
            </a:r>
          </a:p>
          <a:p>
            <a:pPr marL="0" indent="0">
              <a:buNone/>
            </a:pPr>
            <a:r>
              <a:rPr lang="nl-BE" sz="4400" b="1" dirty="0">
                <a:latin typeface="Helvetica" pitchFamily="34" charset="0"/>
              </a:rPr>
              <a:t>Zorg is in voortdurende beweging</a:t>
            </a:r>
          </a:p>
          <a:p>
            <a:pPr marL="0" indent="0">
              <a:buNone/>
            </a:pPr>
            <a:endParaRPr lang="nl-BE" sz="4400" dirty="0">
              <a:latin typeface="Helvetica" pitchFamily="34" charset="0"/>
            </a:endParaRPr>
          </a:p>
          <a:p>
            <a:pPr marL="0" indent="0">
              <a:buNone/>
            </a:pPr>
            <a:r>
              <a:rPr lang="nl-BE" sz="4400" dirty="0">
                <a:latin typeface="Helvetica" pitchFamily="34" charset="0"/>
              </a:rPr>
              <a:t>De Heilige Familie Schaarbeek wil tegemoet komen aan de noden van elk kind en bouwt hiervoor permanent verder aan haar zorgbeleid.</a:t>
            </a:r>
          </a:p>
          <a:p>
            <a:pPr marL="0" indent="0">
              <a:buNone/>
            </a:pPr>
            <a:r>
              <a:rPr lang="nl-BE" sz="4400" dirty="0">
                <a:latin typeface="Helvetica" pitchFamily="34" charset="0"/>
              </a:rPr>
              <a:t>Doordat remediëring vaak lijkt op dweilen met een open kraan heeft het team beslist  een zorgbeleid te voeren dat hen stimuleert en ondersteunt in het omgaan met verschillen. Dit betekent dat we ingaan op de onderwijsbehoeften van het kind vanuit het handelingsgericht werken en dat kinderen verschillende trajecten kunnen doorlopen aan en net iets boven de grenzen van hun talenten en mogelijkheden.</a:t>
            </a:r>
          </a:p>
          <a:p>
            <a:pPr marL="0" indent="0">
              <a:buNone/>
            </a:pPr>
            <a:r>
              <a:rPr lang="nl-BE" sz="4400" dirty="0">
                <a:latin typeface="Helvetica" pitchFamily="34" charset="0"/>
              </a:rPr>
              <a:t>Zo bouwen we een beleid uit waarin preventie centraal staat en waardoor continu gewerkt kan worden aan het verbeteren van de kwaliteit van ons onderwijs.</a:t>
            </a:r>
          </a:p>
          <a:p>
            <a:pPr marL="0" indent="0">
              <a:buNone/>
            </a:pPr>
            <a:endParaRPr lang="nl-BE" sz="4400" dirty="0">
              <a:latin typeface="Helvetica" pitchFamily="34" charset="0"/>
            </a:endParaRPr>
          </a:p>
          <a:p>
            <a:pPr marL="0" indent="0">
              <a:buNone/>
            </a:pPr>
            <a:r>
              <a:rPr lang="nl-BE" sz="4400" b="1" dirty="0">
                <a:latin typeface="Helvetica" pitchFamily="34" charset="0"/>
              </a:rPr>
              <a:t>Klasleerkracht als hoofdrolspeler, het team als hulp en de zorgcoördinator als coach</a:t>
            </a:r>
          </a:p>
          <a:p>
            <a:pPr marL="0" indent="0">
              <a:buNone/>
            </a:pPr>
            <a:endParaRPr lang="nl-BE" sz="4400" dirty="0">
              <a:latin typeface="Helvetica" pitchFamily="34" charset="0"/>
            </a:endParaRPr>
          </a:p>
          <a:p>
            <a:pPr marL="0" indent="0">
              <a:buNone/>
            </a:pPr>
            <a:r>
              <a:rPr lang="nl-BE" sz="4400" dirty="0">
                <a:latin typeface="Helvetica" pitchFamily="34" charset="0"/>
              </a:rPr>
              <a:t>Vanuit de moeilijkheden die hij ervaart, vraagt de klastitularis zich in de eerste plaats af hoe hij dat kind beter kan stimuleren.</a:t>
            </a:r>
          </a:p>
          <a:p>
            <a:pPr marL="0" indent="0">
              <a:buNone/>
            </a:pPr>
            <a:r>
              <a:rPr lang="nl-BE" sz="4400" dirty="0">
                <a:latin typeface="Helvetica" pitchFamily="34" charset="0"/>
              </a:rPr>
              <a:t>In een eerste fase signaleert de leerkracht aan de zorgcoördinator.</a:t>
            </a:r>
          </a:p>
          <a:p>
            <a:pPr marL="0" indent="0">
              <a:buNone/>
            </a:pPr>
            <a:r>
              <a:rPr lang="nl-BE" sz="4400" dirty="0">
                <a:latin typeface="Helvetica" pitchFamily="34" charset="0"/>
              </a:rPr>
              <a:t>In overleg wordt de situatie bekeken en de te zetten stappen afgesproken.</a:t>
            </a:r>
          </a:p>
          <a:p>
            <a:pPr marL="0" indent="0">
              <a:buNone/>
            </a:pPr>
            <a:r>
              <a:rPr lang="nl-BE" sz="4400" dirty="0">
                <a:latin typeface="Helvetica" pitchFamily="34" charset="0"/>
              </a:rPr>
              <a:t>Doordat de leerkracht de drijvende kracht is in het geheel en de zorgcoördinator fungeert als katalysator in het zorgproces, is het de bedoeling dat de zorgcoördinator van het coachen van leerkrachten zijn prioriteit maakt.</a:t>
            </a:r>
          </a:p>
          <a:p>
            <a:pPr marL="0" indent="0">
              <a:buNone/>
            </a:pPr>
            <a:endParaRPr lang="nl-BE" sz="4400" dirty="0">
              <a:latin typeface="Helvetica" pitchFamily="34" charset="0"/>
            </a:endParaRPr>
          </a:p>
          <a:p>
            <a:pPr marL="0" indent="0">
              <a:buNone/>
            </a:pPr>
            <a:endParaRPr lang="nl-BE" sz="4400" dirty="0">
              <a:latin typeface="Helvetica" pitchFamily="34" charset="0"/>
            </a:endParaRPr>
          </a:p>
          <a:p>
            <a:pPr marL="0" indent="0">
              <a:buNone/>
            </a:pPr>
            <a:r>
              <a:rPr lang="nl-BE" sz="4400" b="1" dirty="0">
                <a:latin typeface="Helvetica" pitchFamily="34" charset="0"/>
              </a:rPr>
              <a:t>Handelingsgericht werken en een positief klasklimaat</a:t>
            </a:r>
          </a:p>
          <a:p>
            <a:pPr marL="0" indent="0">
              <a:buNone/>
            </a:pPr>
            <a:endParaRPr lang="nl-BE" sz="4400" dirty="0">
              <a:latin typeface="Helvetica" pitchFamily="34" charset="0"/>
            </a:endParaRPr>
          </a:p>
          <a:p>
            <a:pPr marL="0" indent="0">
              <a:buNone/>
            </a:pPr>
            <a:r>
              <a:rPr lang="nl-BE" sz="4400" dirty="0">
                <a:latin typeface="Helvetica" pitchFamily="34" charset="0"/>
              </a:rPr>
              <a:t>Doordat het belangrijk is op het spoor te komen van de onderwijsbehoeften van elk kind, dringt een aanpak vanuit de handelingsgerichte diagnostiek zich op, waarin een grondige situatieanalyse vanuit een ruime beeldvorming de basis vormt.</a:t>
            </a:r>
          </a:p>
          <a:p>
            <a:pPr marL="0" indent="0">
              <a:buNone/>
            </a:pPr>
            <a:r>
              <a:rPr lang="nl-BE" sz="4400" dirty="0">
                <a:latin typeface="Helvetica" pitchFamily="34" charset="0"/>
              </a:rPr>
              <a:t>De zorgcoördinator waakt over het welbevinden van alle leerkrachten door hen voldoende te ondersteunen in een handelingsgerichte aanpak van kinderen met specifieke noden. Een leerkracht die goed in zijn vel zit, zal ook het welbevinden van de kinderen bewaken waardoor beiden in een opwaartse spiraal terecht komen. Op die manier wordt een positief klasklimaat gecreëerd waarin een kwaliteitsgericht onderwijs perfect kan gedijen.</a:t>
            </a:r>
          </a:p>
          <a:p>
            <a:endParaRPr lang="nl-BE" dirty="0"/>
          </a:p>
          <a:p>
            <a:endParaRPr lang="nl-BE" dirty="0"/>
          </a:p>
        </p:txBody>
      </p:sp>
      <p:sp>
        <p:nvSpPr>
          <p:cNvPr id="4" name="Tijdelijke aanduiding voor tekst 3"/>
          <p:cNvSpPr>
            <a:spLocks noGrp="1"/>
          </p:cNvSpPr>
          <p:nvPr>
            <p:ph type="body" sz="half" idx="2"/>
          </p:nvPr>
        </p:nvSpPr>
        <p:spPr/>
        <p:txBody>
          <a:bodyPr/>
          <a:lstStyle/>
          <a:p>
            <a:pPr lvl="0"/>
            <a:r>
              <a:rPr lang="nl-NL" b="1" u="sng" dirty="0"/>
              <a:t>Wat ?</a:t>
            </a:r>
            <a:endParaRPr lang="nl-BE" sz="2800" dirty="0"/>
          </a:p>
          <a:p>
            <a:pPr lvl="1"/>
            <a:r>
              <a:rPr lang="nl-NL" b="1" dirty="0"/>
              <a:t>Handelingsgericht werken</a:t>
            </a:r>
            <a:endParaRPr lang="nl-BE" sz="2400" dirty="0"/>
          </a:p>
          <a:p>
            <a:pPr lvl="2"/>
            <a:r>
              <a:rPr lang="nl-NL" dirty="0"/>
              <a:t>Analyses maken om preventief te werken op het vlak van taal en wiskunde.</a:t>
            </a:r>
            <a:endParaRPr lang="nl-BE" sz="2000" dirty="0"/>
          </a:p>
          <a:p>
            <a:pPr lvl="2"/>
            <a:r>
              <a:rPr lang="nl-NL" dirty="0"/>
              <a:t>Remediëring van trajectkinderen die we willen oriënteren naar het beroepsonderwijs.</a:t>
            </a:r>
            <a:endParaRPr lang="nl-BE" sz="2000" dirty="0"/>
          </a:p>
          <a:p>
            <a:pPr lvl="1"/>
            <a:r>
              <a:rPr lang="nl-NL" b="1" dirty="0"/>
              <a:t>LVS systeem opvolgen, invoeren</a:t>
            </a:r>
            <a:endParaRPr lang="nl-BE" sz="2400" dirty="0"/>
          </a:p>
          <a:p>
            <a:pPr lvl="2"/>
            <a:r>
              <a:rPr lang="nl-NL" dirty="0"/>
              <a:t>Voorbereiding mini MDO</a:t>
            </a:r>
            <a:endParaRPr lang="nl-BE" sz="2000" dirty="0"/>
          </a:p>
          <a:p>
            <a:pPr lvl="2"/>
            <a:r>
              <a:rPr lang="nl-NL" dirty="0"/>
              <a:t>Opvolgen MDO afspraken</a:t>
            </a:r>
            <a:endParaRPr lang="nl-BE" sz="2000" dirty="0"/>
          </a:p>
          <a:p>
            <a:pPr lvl="1"/>
            <a:r>
              <a:rPr lang="nl-NL" b="1" dirty="0"/>
              <a:t>Ondersteuningsvraag UCI opvolgen / voorbereiden met fiche / overleg met externe partners als CLB, ONW </a:t>
            </a:r>
            <a:endParaRPr lang="nl-BE" sz="2400" dirty="0"/>
          </a:p>
          <a:p>
            <a:pPr lvl="0"/>
            <a:r>
              <a:rPr lang="nl-NL" b="1" u="sng" dirty="0"/>
              <a:t>Waarom ? </a:t>
            </a:r>
            <a:r>
              <a:rPr lang="nl-NL" b="1" dirty="0"/>
              <a:t>Zie zorgvisie </a:t>
            </a:r>
            <a:endParaRPr lang="nl-BE" sz="2800" dirty="0"/>
          </a:p>
          <a:p>
            <a:endParaRPr lang="nl-BE" dirty="0"/>
          </a:p>
        </p:txBody>
      </p:sp>
    </p:spTree>
    <p:extLst>
      <p:ext uri="{BB962C8B-B14F-4D97-AF65-F5344CB8AC3E}">
        <p14:creationId xmlns:p14="http://schemas.microsoft.com/office/powerpoint/2010/main" val="267775748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668</Words>
  <Application>Microsoft Office PowerPoint</Application>
  <PresentationFormat>Diavoorstelling (4:3)</PresentationFormat>
  <Paragraphs>53</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Helvetica</vt:lpstr>
      <vt:lpstr>Kantoorthema</vt:lpstr>
      <vt:lpstr>Heilige Familie Schaarbeek </vt:lpstr>
      <vt:lpstr>De boom als logo ? Historisch stonden er lang geleden een pak olmen/iepen op de plaats waar nu de school staat. De boom heeft vele kleuren omdat de wijk een talige, culturele en sociale mix bezit en omdat verschillende onderwijsdomeinen actief op school aanwezig zijn. De school en ouders zijn een afspiegeling van deze buurt . De stam blijft ons onderwijs met als takken welbevinden, betrokkenheid en preventieve zorg als pedagogisch project.  De rand is gekarteld omdat we nooit “af” zijn. We blijven zoeken naar kwaliteitsverbetering. </vt:lpstr>
      <vt:lpstr>Doenken</vt:lpstr>
      <vt:lpstr>Pedagogisch project Heilige Familie Schaarbeek</vt:lpstr>
      <vt:lpstr>Pedagogisch project : Welbevinden kinderen via axenroos-werking</vt:lpstr>
      <vt:lpstr>Pedagogisch project : Betrokkenheid kinderen via MI-werking</vt:lpstr>
      <vt:lpstr>Pedagogisch project : Preventieve zorg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 Heilige Familie Schaarbeek</dc:title>
  <dc:creator>Stef Colens</dc:creator>
  <cp:lastModifiedBy>Stef Colens</cp:lastModifiedBy>
  <cp:revision>49</cp:revision>
  <dcterms:created xsi:type="dcterms:W3CDTF">2012-11-17T14:35:23Z</dcterms:created>
  <dcterms:modified xsi:type="dcterms:W3CDTF">2022-10-14T09:42:59Z</dcterms:modified>
</cp:coreProperties>
</file>